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9" r:id="rId4"/>
    <p:sldId id="264" r:id="rId5"/>
    <p:sldId id="261" r:id="rId6"/>
    <p:sldId id="265" r:id="rId7"/>
    <p:sldId id="258" r:id="rId8"/>
    <p:sldId id="263" r:id="rId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FE9202"/>
    <a:srgbClr val="FFF3E7"/>
    <a:srgbClr val="5EEC3C"/>
    <a:srgbClr val="FFDC47"/>
    <a:srgbClr val="CCCC00"/>
    <a:srgbClr val="FFCC66"/>
    <a:srgbClr val="007033"/>
    <a:srgbClr val="990099"/>
    <a:srgbClr val="6C1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114" autoAdjust="0"/>
  </p:normalViewPr>
  <p:slideViewPr>
    <p:cSldViewPr>
      <p:cViewPr>
        <p:scale>
          <a:sx n="75" d="100"/>
          <a:sy n="75" d="100"/>
        </p:scale>
        <p:origin x="1236" y="504"/>
      </p:cViewPr>
      <p:guideLst>
        <p:guide orient="horz" pos="162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33E8A1-4F8E-4ABE-8BAD-85DB4005D7E6}" type="datetimeFigureOut">
              <a:rPr lang="en-US" smtClean="0"/>
              <a:t>29-Nov-20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F301BC-421A-43AA-81E6-AA0F2998D8C1}" type="slidenum">
              <a:rPr lang="en-US" smtClean="0"/>
              <a:t>‹#›</a:t>
            </a:fld>
            <a:endParaRPr lang="en-US" dirty="0"/>
          </a:p>
        </p:txBody>
      </p:sp>
    </p:spTree>
    <p:extLst>
      <p:ext uri="{BB962C8B-B14F-4D97-AF65-F5344CB8AC3E}">
        <p14:creationId xmlns:p14="http://schemas.microsoft.com/office/powerpoint/2010/main" val="82227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cbi.nlm.nih.gov/pubmed/?term=Galm%26%23x000e9%3Bn%20K%5BAuthor%5D&amp;cauthor=true&amp;cauthor_uid=2864937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1</a:t>
            </a:fld>
            <a:endParaRPr lang="en-US" dirty="0"/>
          </a:p>
        </p:txBody>
      </p:sp>
    </p:spTree>
    <p:extLst>
      <p:ext uri="{BB962C8B-B14F-4D97-AF65-F5344CB8AC3E}">
        <p14:creationId xmlns:p14="http://schemas.microsoft.com/office/powerpoint/2010/main" val="155099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Ventilation is a critical component of care in the pediatric and neonatal service delivery. Newborn babies with respiratory complications require adequate ventilation care to manage their conditions. The objective of the use of mechanical ventilation is to effectively support the exchange of gases with very minimal risk of ventilator-induced trauma on a patient (Meyers et al., 2019). </a:t>
            </a:r>
          </a:p>
          <a:p>
            <a:endParaRPr lang="en-US" dirty="0" smtClean="0"/>
          </a:p>
          <a:p>
            <a:r>
              <a:rPr lang="en-US" dirty="0" smtClean="0"/>
              <a:t>- These are the main areas of presentation in</a:t>
            </a:r>
            <a:r>
              <a:rPr lang="en-US" baseline="0" dirty="0" smtClean="0"/>
              <a:t> the HFJV &amp; HFOV comparison</a:t>
            </a:r>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2</a:t>
            </a:fld>
            <a:endParaRPr lang="en-US" dirty="0"/>
          </a:p>
        </p:txBody>
      </p:sp>
    </p:spTree>
    <p:extLst>
      <p:ext uri="{BB962C8B-B14F-4D97-AF65-F5344CB8AC3E}">
        <p14:creationId xmlns:p14="http://schemas.microsoft.com/office/powerpoint/2010/main" val="769807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In HFJV, a</a:t>
            </a:r>
            <a:r>
              <a:rPr lang="en-US" sz="1200" kern="1200" dirty="0" smtClean="0">
                <a:solidFill>
                  <a:schemeClr val="tx1"/>
                </a:solidFill>
                <a:effectLst/>
                <a:latin typeface="+mn-lt"/>
                <a:ea typeface="+mn-ea"/>
                <a:cs typeface="+mn-cs"/>
              </a:rPr>
              <a:t> catheter is inserted into a lumen of an endotracheal tube. A small cannula linked to a specialized ventilator transmits high pressure gas.</a:t>
            </a:r>
          </a:p>
          <a:p>
            <a:pPr marL="171450" indent="-171450">
              <a:buFontTx/>
              <a:buChar char="-"/>
            </a:pPr>
            <a:r>
              <a:rPr lang="en-US" sz="1200" kern="1200" dirty="0" smtClean="0">
                <a:solidFill>
                  <a:schemeClr val="tx1"/>
                </a:solidFill>
                <a:effectLst/>
                <a:latin typeface="+mn-lt"/>
                <a:ea typeface="+mn-ea"/>
                <a:cs typeface="+mn-cs"/>
              </a:rPr>
              <a:t>Unlike in HFOV, continuous monitoring of end-tidal 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(ETCO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is not possible in a system exposed to the atmosphere, thus,</a:t>
            </a:r>
            <a:r>
              <a:rPr lang="en-US" sz="1200" kern="1200" baseline="0" dirty="0" smtClean="0">
                <a:solidFill>
                  <a:schemeClr val="tx1"/>
                </a:solidFill>
                <a:effectLst/>
                <a:latin typeface="+mn-lt"/>
                <a:ea typeface="+mn-ea"/>
                <a:cs typeface="+mn-cs"/>
              </a:rPr>
              <a:t> period pausing allows for accurate measurement of end-tidal </a:t>
            </a:r>
            <a:r>
              <a:rPr lang="en-US" sz="1200" kern="1200" dirty="0" smtClean="0">
                <a:solidFill>
                  <a:schemeClr val="tx1"/>
                </a:solidFill>
                <a:effectLst/>
                <a:latin typeface="+mn-lt"/>
                <a:ea typeface="+mn-ea"/>
                <a:cs typeface="+mn-cs"/>
              </a:rPr>
              <a:t>CO</a:t>
            </a:r>
            <a:r>
              <a:rPr lang="en-US" sz="1200" kern="1200" baseline="-25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a:t>
            </a:r>
          </a:p>
          <a:p>
            <a:pPr marL="0" indent="0">
              <a:buFontTx/>
              <a:buNone/>
            </a:pPr>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3</a:t>
            </a:fld>
            <a:endParaRPr lang="en-US" dirty="0"/>
          </a:p>
        </p:txBody>
      </p:sp>
    </p:spTree>
    <p:extLst>
      <p:ext uri="{BB962C8B-B14F-4D97-AF65-F5344CB8AC3E}">
        <p14:creationId xmlns:p14="http://schemas.microsoft.com/office/powerpoint/2010/main" val="655678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kern="1200" dirty="0" smtClean="0">
                <a:solidFill>
                  <a:schemeClr val="tx1"/>
                </a:solidFill>
                <a:effectLst/>
                <a:latin typeface="+mn-lt"/>
                <a:ea typeface="+mn-ea"/>
                <a:cs typeface="+mn-cs"/>
              </a:rPr>
              <a:t>Klein (2020) asserts that the ability of the high frequency oscillatory ventilation to maintain ventilation and oxygenation while relying on minimal tidal volumes help reduce barotrauma and morbidity incases of newborns with respiratory distress syndrome. </a:t>
            </a:r>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4</a:t>
            </a:fld>
            <a:endParaRPr lang="en-US" dirty="0"/>
          </a:p>
        </p:txBody>
      </p:sp>
    </p:spTree>
    <p:extLst>
      <p:ext uri="{BB962C8B-B14F-4D97-AF65-F5344CB8AC3E}">
        <p14:creationId xmlns:p14="http://schemas.microsoft.com/office/powerpoint/2010/main" val="294129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During thoracic surgery such as in preterm infants, the use of the narrow jet catheters since the easily pass through the surgical field thereby avoiding the conflict of space (</a:t>
            </a:r>
            <a:r>
              <a:rPr lang="en-US" sz="1200" u="none" strike="noStrike" kern="1200" dirty="0" smtClean="0">
                <a:solidFill>
                  <a:schemeClr val="tx1"/>
                </a:solidFill>
                <a:effectLst/>
                <a:latin typeface="+mn-lt"/>
                <a:ea typeface="+mn-ea"/>
                <a:cs typeface="+mn-cs"/>
                <a:hlinkClick r:id="rId3"/>
              </a:rPr>
              <a:t>Galmén</a:t>
            </a:r>
            <a:r>
              <a:rPr lang="en-US" sz="1200" kern="1200" dirty="0" smtClean="0">
                <a:solidFill>
                  <a:schemeClr val="tx1"/>
                </a:solidFill>
                <a:effectLst/>
                <a:latin typeface="+mn-lt"/>
                <a:ea typeface="+mn-ea"/>
                <a:cs typeface="+mn-cs"/>
              </a:rPr>
              <a:t> et al., 2017).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dirty="0" smtClean="0"/>
              <a:t>In</a:t>
            </a:r>
            <a:r>
              <a:rPr lang="en-US" baseline="0" dirty="0" smtClean="0"/>
              <a:t> summary, HFJV  in infant care best applies in </a:t>
            </a:r>
            <a:r>
              <a:rPr lang="en-US" sz="1200" dirty="0" smtClean="0"/>
              <a:t>diagnostic laryngoscopy  thoracic surgery, chronic</a:t>
            </a:r>
            <a:r>
              <a:rPr lang="en-US" sz="1200" baseline="0" dirty="0" smtClean="0"/>
              <a:t> lung disease and in RDS</a:t>
            </a:r>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5</a:t>
            </a:fld>
            <a:endParaRPr lang="en-US" dirty="0"/>
          </a:p>
        </p:txBody>
      </p:sp>
    </p:spTree>
    <p:extLst>
      <p:ext uri="{BB962C8B-B14F-4D97-AF65-F5344CB8AC3E}">
        <p14:creationId xmlns:p14="http://schemas.microsoft.com/office/powerpoint/2010/main" val="3281595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smtClean="0">
                <a:solidFill>
                  <a:schemeClr val="tx1"/>
                </a:solidFill>
                <a:effectLst/>
                <a:latin typeface="+mn-lt"/>
                <a:ea typeface="+mn-ea"/>
                <a:cs typeface="+mn-cs"/>
              </a:rPr>
              <a:t>A great advantage with the use of the HFOV approach in such as case is that it offers a modality to enhance oxygenation and sustain peak airway pressure which would be equal to the mean airway pressure. The rationale is that though pressure wave at the endotracheal tube is slightly larger, the distending pressure onto the alveoli is almost equal to the mean airway pressure.</a:t>
            </a:r>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6</a:t>
            </a:fld>
            <a:endParaRPr lang="en-US" dirty="0"/>
          </a:p>
        </p:txBody>
      </p:sp>
    </p:spTree>
    <p:extLst>
      <p:ext uri="{BB962C8B-B14F-4D97-AF65-F5344CB8AC3E}">
        <p14:creationId xmlns:p14="http://schemas.microsoft.com/office/powerpoint/2010/main" val="1994719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HFJV, if the </a:t>
            </a:r>
            <a:r>
              <a:rPr lang="en-US" sz="1200" kern="1200" dirty="0" smtClean="0">
                <a:solidFill>
                  <a:schemeClr val="tx1"/>
                </a:solidFill>
                <a:effectLst/>
                <a:latin typeface="+mn-lt"/>
                <a:ea typeface="+mn-ea"/>
                <a:cs typeface="+mn-cs"/>
              </a:rPr>
              <a:t>sopharyngeal continuous positive airway pressure (NPCPAP) is between 6cm -8cm H2O), it is permitted to</a:t>
            </a:r>
            <a:r>
              <a:rPr lang="en-US" sz="1200" kern="1200" baseline="0" dirty="0" smtClean="0">
                <a:solidFill>
                  <a:schemeClr val="tx1"/>
                </a:solidFill>
                <a:effectLst/>
                <a:latin typeface="+mn-lt"/>
                <a:ea typeface="+mn-ea"/>
                <a:cs typeface="+mn-cs"/>
              </a:rPr>
              <a:t> undertake extubation for the patient.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For the HFOV, the ideal level would be </a:t>
            </a:r>
            <a:r>
              <a:rPr lang="en-US" sz="1200" dirty="0" smtClean="0"/>
              <a:t>MAP ≤6 cm H</a:t>
            </a:r>
            <a:r>
              <a:rPr lang="en-US" sz="1200" baseline="-25000" dirty="0" smtClean="0"/>
              <a:t>2</a:t>
            </a:r>
            <a:r>
              <a:rPr lang="en-US" sz="1200" dirty="0" smtClean="0"/>
              <a:t>O with FiO</a:t>
            </a:r>
            <a:r>
              <a:rPr lang="en-US" sz="1200" baseline="-25000" dirty="0" smtClean="0"/>
              <a:t>2</a:t>
            </a:r>
            <a:r>
              <a:rPr lang="en-US" sz="1200" dirty="0" smtClean="0"/>
              <a:t> ≤0.25 (Tana et al., 2018).  Levels below</a:t>
            </a:r>
            <a:r>
              <a:rPr lang="en-US" sz="1200" baseline="0" dirty="0" smtClean="0"/>
              <a:t> this value would result in extubation failure and immediate need for re-intubation (</a:t>
            </a:r>
            <a:r>
              <a:rPr lang="en-US" sz="1200" kern="1200" dirty="0" smtClean="0">
                <a:solidFill>
                  <a:schemeClr val="tx1"/>
                </a:solidFill>
                <a:effectLst/>
                <a:latin typeface="+mn-lt"/>
                <a:ea typeface="+mn-ea"/>
                <a:cs typeface="+mn-cs"/>
              </a:rPr>
              <a:t>Szymankiewicz et al. 2005</a:t>
            </a:r>
            <a:r>
              <a:rPr lang="en-US" sz="1200" baseline="0" dirty="0" smtClean="0"/>
              <a:t>).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7</a:t>
            </a:fld>
            <a:endParaRPr lang="en-US" dirty="0"/>
          </a:p>
        </p:txBody>
      </p:sp>
    </p:spTree>
    <p:extLst>
      <p:ext uri="{BB962C8B-B14F-4D97-AF65-F5344CB8AC3E}">
        <p14:creationId xmlns:p14="http://schemas.microsoft.com/office/powerpoint/2010/main" val="3702736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F301BC-421A-43AA-81E6-AA0F2998D8C1}" type="slidenum">
              <a:rPr lang="en-US" smtClean="0"/>
              <a:t>8</a:t>
            </a:fld>
            <a:endParaRPr lang="en-US" dirty="0"/>
          </a:p>
        </p:txBody>
      </p:sp>
    </p:spTree>
    <p:extLst>
      <p:ext uri="{BB962C8B-B14F-4D97-AF65-F5344CB8AC3E}">
        <p14:creationId xmlns:p14="http://schemas.microsoft.com/office/powerpoint/2010/main" val="240884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07080" y="3487980"/>
            <a:ext cx="7329840" cy="763525"/>
          </a:xfrm>
          <a:noFill/>
          <a:effectLst>
            <a:outerShdw blurRad="50800" dist="38100" dir="2700000" algn="tl" rotWithShape="0">
              <a:prstClr val="black">
                <a:alpha val="40000"/>
              </a:prstClr>
            </a:outerShdw>
          </a:effectLst>
        </p:spPr>
        <p:txBody>
          <a:bodyPr>
            <a:normAutofit/>
          </a:bodyPr>
          <a:lstStyle>
            <a:lvl1pPr algn="ctr">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907080" y="4251505"/>
            <a:ext cx="7329840" cy="458115"/>
          </a:xfrm>
        </p:spPr>
        <p:txBody>
          <a:bodyPr>
            <a:normAutofit/>
          </a:bodyPr>
          <a:lstStyle>
            <a:lvl1pPr marL="0" indent="0" algn="ctr">
              <a:buNone/>
              <a:defRPr sz="2800" b="0" i="0">
                <a:solidFill>
                  <a:srgbClr val="CC009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1044700"/>
            <a:ext cx="8246070" cy="610820"/>
          </a:xfrm>
        </p:spPr>
        <p:txBody>
          <a:bodyPr>
            <a:normAutofit/>
          </a:bodyPr>
          <a:lstStyle>
            <a:lvl1pPr algn="r">
              <a:defRPr sz="3600" baseline="0">
                <a:solidFill>
                  <a:srgbClr val="CC0099"/>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448966" y="1655520"/>
            <a:ext cx="8246070" cy="3054095"/>
          </a:xfrm>
        </p:spPr>
        <p:txBody>
          <a:bodyPr/>
          <a:lstStyle>
            <a:lvl1pPr algn="l">
              <a:defRPr sz="280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1664471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4130" y="433880"/>
            <a:ext cx="6260905" cy="572644"/>
          </a:xfrm>
        </p:spPr>
        <p:txBody>
          <a:bodyPr>
            <a:normAutofit/>
          </a:bodyPr>
          <a:lstStyle>
            <a:lvl1pPr algn="l">
              <a:defRPr sz="3600">
                <a:solidFill>
                  <a:srgbClr val="CC0099"/>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2434130" y="1197406"/>
            <a:ext cx="6260905" cy="3358356"/>
          </a:xfrm>
        </p:spPr>
        <p:txBody>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863441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556791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1044700"/>
            <a:ext cx="8246071" cy="610820"/>
          </a:xfrm>
        </p:spPr>
        <p:txBody>
          <a:bodyPr>
            <a:normAutofit/>
          </a:bodyPr>
          <a:lstStyle>
            <a:lvl1pPr algn="r">
              <a:defRPr sz="3600" baseline="0">
                <a:solidFill>
                  <a:srgbClr val="CC0099"/>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536879" y="1834820"/>
            <a:ext cx="4040188"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36879" y="2266340"/>
            <a:ext cx="4040188" cy="2137871"/>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572000" y="1834820"/>
            <a:ext cx="4041775" cy="479822"/>
          </a:xfrm>
        </p:spPr>
        <p:txBody>
          <a:bodyPr anchor="b"/>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572000" y="2266340"/>
            <a:ext cx="4041775" cy="2137871"/>
          </a:xfrm>
        </p:spPr>
        <p:txBody>
          <a:bodyPr/>
          <a:lstStyle>
            <a:lvl1pPr algn="ctr">
              <a:defRPr sz="2400">
                <a:solidFill>
                  <a:schemeClr val="bg1"/>
                </a:solidFill>
              </a:defRPr>
            </a:lvl1pPr>
            <a:lvl2pPr algn="ctr">
              <a:defRPr sz="2000">
                <a:solidFill>
                  <a:schemeClr val="bg1"/>
                </a:solidFill>
              </a:defRPr>
            </a:lvl2pPr>
            <a:lvl3pPr algn="ctr">
              <a:defRPr sz="1800">
                <a:solidFill>
                  <a:schemeClr val="bg1"/>
                </a:solidFill>
              </a:defRPr>
            </a:lvl3pPr>
            <a:lvl4pPr algn="ctr">
              <a:defRPr sz="1600">
                <a:solidFill>
                  <a:schemeClr val="bg1"/>
                </a:solidFill>
              </a:defRPr>
            </a:lvl4pPr>
            <a:lvl5pPr algn="ctr">
              <a:defRPr sz="1600">
                <a:solidFill>
                  <a:schemeClr val="bg1"/>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122911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029773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25186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174452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77607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4286657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pic>
        <p:nvPicPr>
          <p:cNvPr id="7" name="Picture 6" descr="E:\websites\free-power-point-templates\2012\logos.png">
            <a:extLst>
              <a:ext uri="{FF2B5EF4-FFF2-40B4-BE49-F238E27FC236}">
                <a16:creationId xmlns="" xmlns:a16="http://schemas.microsoft.com/office/drawing/2014/main" id="{33EFC2D0-9E3A-4EB6-922A-765B74EE197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918306" y="2326213"/>
            <a:ext cx="1463784" cy="5269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60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29-Nov-20</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dirty="0"/>
          </a:p>
        </p:txBody>
      </p:sp>
      <p:sp>
        <p:nvSpPr>
          <p:cNvPr id="7" name="TextBox 6">
            <a:extLst>
              <a:ext uri="{FF2B5EF4-FFF2-40B4-BE49-F238E27FC236}">
                <a16:creationId xmlns="" xmlns:a16="http://schemas.microsoft.com/office/drawing/2014/main" id="{185E9F55-E07D-4B61-80F5-E0BFBD1E10B6}"/>
              </a:ext>
            </a:extLst>
          </p:cNvPr>
          <p:cNvSpPr txBox="1"/>
          <p:nvPr userDrawn="1"/>
        </p:nvSpPr>
        <p:spPr>
          <a:xfrm>
            <a:off x="-9150" y="5213747"/>
            <a:ext cx="8389625" cy="523220"/>
          </a:xfrm>
          <a:prstGeom prst="rect">
            <a:avLst/>
          </a:prstGeom>
          <a:noFill/>
        </p:spPr>
        <p:txBody>
          <a:bodyPr wrap="square" rtlCol="0">
            <a:spAutoFit/>
          </a:bodyPr>
          <a:lstStyle/>
          <a:p>
            <a:r>
              <a:rPr lang="en-US" sz="1400" dirty="0">
                <a:solidFill>
                  <a:schemeClr val="bg1">
                    <a:lumMod val="65000"/>
                  </a:schemeClr>
                </a:solidFill>
              </a:rPr>
              <a:t>This presentation uses a free template provided by FPPT.com</a:t>
            </a:r>
          </a:p>
          <a:p>
            <a:r>
              <a:rPr lang="en-US" sz="1400" dirty="0">
                <a:solidFill>
                  <a:schemeClr val="bg1">
                    <a:lumMod val="65000"/>
                  </a:schemeClr>
                </a:solidFill>
              </a:rPr>
              <a:t>www.free-power-point-templates.com</a:t>
            </a:r>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2688/f1000research.10823"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000" b="1" dirty="0"/>
              <a:t>HF Jet Ventilation vs HF Oscillatory Ventilation in Pediatric Care</a:t>
            </a:r>
          </a:p>
        </p:txBody>
      </p:sp>
      <p:sp>
        <p:nvSpPr>
          <p:cNvPr id="3" name="Subtitle 2"/>
          <p:cNvSpPr>
            <a:spLocks noGrp="1"/>
          </p:cNvSpPr>
          <p:nvPr>
            <p:ph type="subTitle" idx="1"/>
          </p:nvPr>
        </p:nvSpPr>
        <p:spPr>
          <a:xfrm>
            <a:off x="907080" y="4251505"/>
            <a:ext cx="7329840" cy="763525"/>
          </a:xfrm>
        </p:spPr>
        <p:txBody>
          <a:bodyPr>
            <a:noAutofit/>
          </a:bodyPr>
          <a:lstStyle/>
          <a:p>
            <a:pPr algn="l"/>
            <a:r>
              <a:rPr lang="en-US" sz="1400" dirty="0" smtClean="0"/>
              <a:t>Name of Author:</a:t>
            </a:r>
          </a:p>
          <a:p>
            <a:pPr algn="l"/>
            <a:r>
              <a:rPr lang="en-US" sz="1400" dirty="0" smtClean="0"/>
              <a:t>Institution:</a:t>
            </a:r>
          </a:p>
          <a:p>
            <a:pPr algn="l"/>
            <a:r>
              <a:rPr lang="en-US" sz="1400" dirty="0" smtClean="0"/>
              <a:t>Date: </a:t>
            </a:r>
            <a:endParaRPr lang="en-US" sz="1400" dirty="0"/>
          </a:p>
        </p:txBody>
      </p:sp>
    </p:spTree>
    <p:extLst>
      <p:ext uri="{BB962C8B-B14F-4D97-AF65-F5344CB8AC3E}">
        <p14:creationId xmlns:p14="http://schemas.microsoft.com/office/powerpoint/2010/main" val="363920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1502815"/>
            <a:ext cx="8246070" cy="610820"/>
          </a:xfrm>
        </p:spPr>
        <p:txBody>
          <a:bodyPr>
            <a:normAutofit fontScale="90000"/>
          </a:bodyPr>
          <a:lstStyle/>
          <a:p>
            <a:pPr algn="l"/>
            <a:r>
              <a:rPr lang="en-US" b="1" dirty="0" smtClean="0"/>
              <a:t>Objectives</a:t>
            </a:r>
            <a:endParaRPr lang="en-US" b="1" dirty="0"/>
          </a:p>
        </p:txBody>
      </p:sp>
      <p:sp>
        <p:nvSpPr>
          <p:cNvPr id="3" name="Content Placeholder 2"/>
          <p:cNvSpPr>
            <a:spLocks noGrp="1"/>
          </p:cNvSpPr>
          <p:nvPr>
            <p:ph idx="1"/>
          </p:nvPr>
        </p:nvSpPr>
        <p:spPr>
          <a:xfrm>
            <a:off x="448965" y="2419045"/>
            <a:ext cx="8246070" cy="2595985"/>
          </a:xfrm>
        </p:spPr>
        <p:txBody>
          <a:bodyPr>
            <a:normAutofit/>
          </a:bodyPr>
          <a:lstStyle/>
          <a:p>
            <a:pPr>
              <a:buFontTx/>
              <a:buChar char="►"/>
            </a:pPr>
            <a:r>
              <a:rPr lang="en-US" sz="2400" dirty="0" smtClean="0"/>
              <a:t>Mechanism &amp; Monitoring</a:t>
            </a:r>
            <a:endParaRPr lang="en-US" sz="2400" dirty="0"/>
          </a:p>
          <a:p>
            <a:pPr>
              <a:buFontTx/>
              <a:buChar char="►"/>
            </a:pPr>
            <a:r>
              <a:rPr lang="en-US" sz="2400" dirty="0" smtClean="0"/>
              <a:t>Indications for HFJV &amp; HFOV</a:t>
            </a:r>
          </a:p>
          <a:p>
            <a:pPr>
              <a:buFontTx/>
              <a:buChar char="►"/>
            </a:pPr>
            <a:r>
              <a:rPr lang="en-US" sz="2400" dirty="0" smtClean="0"/>
              <a:t>Extubation</a:t>
            </a:r>
            <a:r>
              <a:rPr lang="en-US" sz="2400" dirty="0"/>
              <a:t> for HFJV &amp; HFOV</a:t>
            </a:r>
            <a:endParaRPr lang="en-US" sz="2400" dirty="0"/>
          </a:p>
          <a:p>
            <a:pPr>
              <a:buFontTx/>
              <a:buChar char="►"/>
            </a:pPr>
            <a:endParaRPr lang="en-US" sz="2400" dirty="0"/>
          </a:p>
        </p:txBody>
      </p:sp>
    </p:spTree>
    <p:extLst>
      <p:ext uri="{BB962C8B-B14F-4D97-AF65-F5344CB8AC3E}">
        <p14:creationId xmlns:p14="http://schemas.microsoft.com/office/powerpoint/2010/main" val="4103309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15286" y="128470"/>
            <a:ext cx="6260905" cy="572644"/>
          </a:xfrm>
        </p:spPr>
        <p:txBody>
          <a:bodyPr>
            <a:normAutofit fontScale="90000"/>
          </a:bodyPr>
          <a:lstStyle/>
          <a:p>
            <a:r>
              <a:rPr lang="en-US" b="1" dirty="0" smtClean="0"/>
              <a:t>HFJV…..</a:t>
            </a:r>
            <a:endParaRPr lang="en-US" b="1" dirty="0"/>
          </a:p>
        </p:txBody>
      </p:sp>
      <p:sp>
        <p:nvSpPr>
          <p:cNvPr id="5" name="Content Placeholder 4"/>
          <p:cNvSpPr>
            <a:spLocks noGrp="1"/>
          </p:cNvSpPr>
          <p:nvPr>
            <p:ph idx="1"/>
          </p:nvPr>
        </p:nvSpPr>
        <p:spPr>
          <a:xfrm>
            <a:off x="2415286" y="701113"/>
            <a:ext cx="6585159" cy="4161211"/>
          </a:xfrm>
        </p:spPr>
        <p:txBody>
          <a:bodyPr>
            <a:normAutofit/>
          </a:bodyPr>
          <a:lstStyle/>
          <a:p>
            <a:r>
              <a:rPr lang="en-US" sz="2000" dirty="0" smtClean="0"/>
              <a:t>Uses a jet of gas to deliver </a:t>
            </a:r>
            <a:r>
              <a:rPr lang="en-US" sz="2000" dirty="0"/>
              <a:t>high pressure gas at the rate of about 100 to 150 breaths per minute with less than four-tenth inspirational fraction (Ethawi et al., 2016</a:t>
            </a:r>
            <a:r>
              <a:rPr lang="en-US" sz="2000" dirty="0" smtClean="0"/>
              <a:t>).</a:t>
            </a:r>
          </a:p>
          <a:p>
            <a:r>
              <a:rPr lang="en-US" sz="2000" dirty="0" smtClean="0"/>
              <a:t>A patient </a:t>
            </a:r>
            <a:r>
              <a:rPr lang="en-US" sz="2000" dirty="0" smtClean="0">
                <a:solidFill>
                  <a:srgbClr val="FF0000"/>
                </a:solidFill>
              </a:rPr>
              <a:t>vital signs monitored</a:t>
            </a:r>
            <a:r>
              <a:rPr lang="en-US" sz="2000" dirty="0" smtClean="0"/>
              <a:t>; </a:t>
            </a:r>
            <a:r>
              <a:rPr lang="en-US" sz="2000" dirty="0"/>
              <a:t>heartbeat, blood pressure, and the alveolar–arterial oxygenation </a:t>
            </a:r>
            <a:r>
              <a:rPr lang="en-US" sz="2000" dirty="0" smtClean="0"/>
              <a:t>difference etc.</a:t>
            </a:r>
          </a:p>
          <a:p>
            <a:r>
              <a:rPr lang="en-US" sz="2000" dirty="0" smtClean="0"/>
              <a:t>The </a:t>
            </a:r>
            <a:r>
              <a:rPr lang="en-US" sz="2000" dirty="0"/>
              <a:t>predetermined jet </a:t>
            </a:r>
            <a:r>
              <a:rPr lang="en-US" sz="2000" dirty="0">
                <a:solidFill>
                  <a:srgbClr val="FF0000"/>
                </a:solidFill>
              </a:rPr>
              <a:t>ventilator pressure limits </a:t>
            </a:r>
            <a:r>
              <a:rPr lang="en-US" sz="2000" dirty="0" smtClean="0"/>
              <a:t>should me monitored.</a:t>
            </a:r>
          </a:p>
          <a:p>
            <a:r>
              <a:rPr lang="en-US" sz="2000" dirty="0" smtClean="0"/>
              <a:t>The </a:t>
            </a:r>
            <a:r>
              <a:rPr lang="en-US" sz="2000" dirty="0">
                <a:solidFill>
                  <a:srgbClr val="FF0000"/>
                </a:solidFill>
              </a:rPr>
              <a:t>CO</a:t>
            </a:r>
            <a:r>
              <a:rPr lang="en-US" sz="2000" baseline="-25000" dirty="0">
                <a:solidFill>
                  <a:srgbClr val="FF0000"/>
                </a:solidFill>
              </a:rPr>
              <a:t>2 </a:t>
            </a:r>
            <a:r>
              <a:rPr lang="en-US" sz="2000" dirty="0">
                <a:solidFill>
                  <a:srgbClr val="FF0000"/>
                </a:solidFill>
              </a:rPr>
              <a:t>monitoring </a:t>
            </a:r>
            <a:r>
              <a:rPr lang="en-US" sz="2000" dirty="0"/>
              <a:t>is crucial even when the oxygen saturation is sufficient (Galmen et al., 2017</a:t>
            </a:r>
            <a:r>
              <a:rPr lang="en-US" sz="2000" dirty="0" smtClean="0"/>
              <a:t>)</a:t>
            </a:r>
          </a:p>
          <a:p>
            <a:r>
              <a:rPr lang="en-US" sz="2000" dirty="0" smtClean="0"/>
              <a:t>To ensure accuracy, </a:t>
            </a:r>
            <a:r>
              <a:rPr lang="en-US" sz="2000" dirty="0"/>
              <a:t>end-tidal CO </a:t>
            </a:r>
            <a:r>
              <a:rPr lang="en-US" sz="2000" baseline="-25000" dirty="0"/>
              <a:t>2</a:t>
            </a:r>
            <a:r>
              <a:rPr lang="en-US" sz="2000" dirty="0"/>
              <a:t> (ETCO</a:t>
            </a:r>
            <a:r>
              <a:rPr lang="en-US" sz="2000" baseline="-25000" dirty="0"/>
              <a:t>2</a:t>
            </a:r>
            <a:r>
              <a:rPr lang="en-US" sz="2000" dirty="0"/>
              <a:t>) is </a:t>
            </a:r>
            <a:r>
              <a:rPr lang="en-US" sz="2000" dirty="0" smtClean="0"/>
              <a:t>measured by periodic pausing (</a:t>
            </a:r>
            <a:r>
              <a:rPr lang="en-US" sz="2000" dirty="0"/>
              <a:t>Galmen et al., 2017</a:t>
            </a:r>
            <a:r>
              <a:rPr lang="en-US" sz="2000" dirty="0" smtClean="0"/>
              <a:t>). </a:t>
            </a:r>
            <a:endParaRPr lang="en-US" sz="2000" dirty="0"/>
          </a:p>
        </p:txBody>
      </p:sp>
    </p:spTree>
    <p:extLst>
      <p:ext uri="{BB962C8B-B14F-4D97-AF65-F5344CB8AC3E}">
        <p14:creationId xmlns:p14="http://schemas.microsoft.com/office/powerpoint/2010/main" val="1101633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415286" y="128470"/>
            <a:ext cx="6260905" cy="572644"/>
          </a:xfrm>
        </p:spPr>
        <p:txBody>
          <a:bodyPr>
            <a:normAutofit fontScale="90000"/>
          </a:bodyPr>
          <a:lstStyle/>
          <a:p>
            <a:r>
              <a:rPr lang="en-US" b="1" dirty="0" smtClean="0"/>
              <a:t>HFOV…..</a:t>
            </a:r>
            <a:endParaRPr lang="en-US" b="1" dirty="0"/>
          </a:p>
        </p:txBody>
      </p:sp>
      <p:sp>
        <p:nvSpPr>
          <p:cNvPr id="5" name="Content Placeholder 4"/>
          <p:cNvSpPr>
            <a:spLocks noGrp="1"/>
          </p:cNvSpPr>
          <p:nvPr>
            <p:ph idx="1"/>
          </p:nvPr>
        </p:nvSpPr>
        <p:spPr>
          <a:xfrm>
            <a:off x="2415286" y="701113"/>
            <a:ext cx="6585159" cy="4161211"/>
          </a:xfrm>
        </p:spPr>
        <p:txBody>
          <a:bodyPr>
            <a:normAutofit lnSpcReduction="10000"/>
          </a:bodyPr>
          <a:lstStyle/>
          <a:p>
            <a:r>
              <a:rPr lang="en-US" sz="2000" dirty="0" smtClean="0"/>
              <a:t>Uses </a:t>
            </a:r>
            <a:r>
              <a:rPr lang="en-US" sz="2000" dirty="0">
                <a:solidFill>
                  <a:srgbClr val="FF0000"/>
                </a:solidFill>
              </a:rPr>
              <a:t>electromagnetic diaphragm </a:t>
            </a:r>
            <a:r>
              <a:rPr lang="en-US" sz="2000" dirty="0"/>
              <a:t>that supports respiratory rates of up to 900 breaths a minute via a conventional endotracheal tube (Carpi, 2017 </a:t>
            </a:r>
            <a:r>
              <a:rPr lang="en-US" sz="2000" dirty="0" smtClean="0"/>
              <a:t>.</a:t>
            </a:r>
          </a:p>
          <a:p>
            <a:r>
              <a:rPr lang="en-US" sz="2000" dirty="0" smtClean="0"/>
              <a:t>Monitoring is needed regarding;</a:t>
            </a:r>
            <a:r>
              <a:rPr lang="en-US" sz="2000" dirty="0"/>
              <a:t> </a:t>
            </a:r>
            <a:endParaRPr lang="en-US" sz="2000" dirty="0" smtClean="0"/>
          </a:p>
          <a:p>
            <a:pPr>
              <a:buFontTx/>
              <a:buChar char="-"/>
            </a:pPr>
            <a:r>
              <a:rPr lang="en-US" sz="2000" dirty="0" smtClean="0"/>
              <a:t>oxygenation </a:t>
            </a:r>
            <a:r>
              <a:rPr lang="en-US" sz="2000" dirty="0"/>
              <a:t>index, </a:t>
            </a:r>
            <a:endParaRPr lang="en-US" sz="2000" dirty="0" smtClean="0"/>
          </a:p>
          <a:p>
            <a:pPr>
              <a:buFontTx/>
              <a:buChar char="-"/>
            </a:pPr>
            <a:r>
              <a:rPr lang="en-US" sz="2000" dirty="0" smtClean="0"/>
              <a:t>the </a:t>
            </a:r>
            <a:r>
              <a:rPr lang="en-US" sz="2000" dirty="0"/>
              <a:t>heart rates, </a:t>
            </a:r>
            <a:endParaRPr lang="en-US" sz="2000" dirty="0" smtClean="0"/>
          </a:p>
          <a:p>
            <a:pPr>
              <a:buFontTx/>
              <a:buChar char="-"/>
            </a:pPr>
            <a:r>
              <a:rPr lang="en-US" sz="2000" dirty="0" smtClean="0"/>
              <a:t>blood </a:t>
            </a:r>
            <a:r>
              <a:rPr lang="en-US" sz="2000" dirty="0"/>
              <a:t>pressure, </a:t>
            </a:r>
            <a:endParaRPr lang="en-US" sz="2000" dirty="0" smtClean="0"/>
          </a:p>
          <a:p>
            <a:pPr>
              <a:buFontTx/>
              <a:buChar char="-"/>
            </a:pPr>
            <a:r>
              <a:rPr lang="en-US" sz="2000" dirty="0" smtClean="0"/>
              <a:t>alveolar–arterial </a:t>
            </a:r>
            <a:r>
              <a:rPr lang="en-US" sz="2000" dirty="0"/>
              <a:t>oxygenation difference, </a:t>
            </a:r>
            <a:endParaRPr lang="en-US" sz="2000" dirty="0" smtClean="0"/>
          </a:p>
          <a:p>
            <a:pPr>
              <a:buFontTx/>
              <a:buChar char="-"/>
            </a:pPr>
            <a:r>
              <a:rPr lang="en-US" sz="2000" dirty="0" smtClean="0"/>
              <a:t>arterial </a:t>
            </a:r>
            <a:r>
              <a:rPr lang="en-US" sz="2000" dirty="0"/>
              <a:t>PH, </a:t>
            </a:r>
            <a:endParaRPr lang="en-US" sz="2000" dirty="0" smtClean="0"/>
          </a:p>
          <a:p>
            <a:pPr>
              <a:buFontTx/>
              <a:buChar char="-"/>
            </a:pPr>
            <a:r>
              <a:rPr lang="en-US" sz="2000" dirty="0" smtClean="0"/>
              <a:t>S</a:t>
            </a:r>
            <a:r>
              <a:rPr lang="en-US" sz="2000" baseline="-25000" dirty="0" smtClean="0"/>
              <a:t>p</a:t>
            </a:r>
            <a:r>
              <a:rPr lang="en-US" sz="2000" dirty="0" smtClean="0"/>
              <a:t>O</a:t>
            </a:r>
            <a:r>
              <a:rPr lang="en-US" sz="2000" baseline="-25000" dirty="0" smtClean="0"/>
              <a:t>2</a:t>
            </a:r>
            <a:r>
              <a:rPr lang="en-US" sz="2000" dirty="0"/>
              <a:t>, </a:t>
            </a:r>
            <a:endParaRPr lang="en-US" sz="2000" dirty="0" smtClean="0"/>
          </a:p>
          <a:p>
            <a:pPr>
              <a:buFontTx/>
              <a:buChar char="-"/>
            </a:pPr>
            <a:r>
              <a:rPr lang="en-US" sz="2000" dirty="0" smtClean="0"/>
              <a:t>right </a:t>
            </a:r>
            <a:r>
              <a:rPr lang="en-US" sz="2000" dirty="0"/>
              <a:t>ventricular load and transpulmonary pressure </a:t>
            </a:r>
            <a:r>
              <a:rPr lang="en-US" sz="2000" dirty="0" smtClean="0"/>
              <a:t>					- (</a:t>
            </a:r>
            <a:r>
              <a:rPr lang="en-US" sz="2000" dirty="0"/>
              <a:t>Meyers et al., 2019</a:t>
            </a:r>
            <a:r>
              <a:rPr lang="en-US" sz="2000" dirty="0" smtClean="0"/>
              <a:t>).</a:t>
            </a:r>
          </a:p>
          <a:p>
            <a:endParaRPr lang="en-US" sz="2000" dirty="0" smtClean="0"/>
          </a:p>
        </p:txBody>
      </p:sp>
    </p:spTree>
    <p:extLst>
      <p:ext uri="{BB962C8B-B14F-4D97-AF65-F5344CB8AC3E}">
        <p14:creationId xmlns:p14="http://schemas.microsoft.com/office/powerpoint/2010/main" val="602364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55" y="1502815"/>
            <a:ext cx="8246070" cy="610820"/>
          </a:xfrm>
        </p:spPr>
        <p:txBody>
          <a:bodyPr>
            <a:normAutofit fontScale="90000"/>
          </a:bodyPr>
          <a:lstStyle/>
          <a:p>
            <a:pPr algn="l"/>
            <a:r>
              <a:rPr lang="en-US" b="1" dirty="0" smtClean="0"/>
              <a:t>Indication- HFJV</a:t>
            </a:r>
            <a:endParaRPr lang="en-US" b="1" dirty="0"/>
          </a:p>
        </p:txBody>
      </p:sp>
      <p:sp>
        <p:nvSpPr>
          <p:cNvPr id="3" name="Content Placeholder 2"/>
          <p:cNvSpPr>
            <a:spLocks noGrp="1"/>
          </p:cNvSpPr>
          <p:nvPr>
            <p:ph idx="1"/>
          </p:nvPr>
        </p:nvSpPr>
        <p:spPr>
          <a:xfrm>
            <a:off x="143554" y="2137823"/>
            <a:ext cx="8704185" cy="2877207"/>
          </a:xfrm>
        </p:spPr>
        <p:txBody>
          <a:bodyPr>
            <a:normAutofit fontScale="85000" lnSpcReduction="20000"/>
          </a:bodyPr>
          <a:lstStyle/>
          <a:p>
            <a:r>
              <a:rPr lang="en-US" sz="2000" dirty="0" smtClean="0"/>
              <a:t>Used in </a:t>
            </a:r>
            <a:r>
              <a:rPr lang="en-US" sz="2000" dirty="0" smtClean="0">
                <a:solidFill>
                  <a:srgbClr val="FF0000"/>
                </a:solidFill>
              </a:rPr>
              <a:t>diagnostic </a:t>
            </a:r>
            <a:r>
              <a:rPr lang="en-US" sz="2000" dirty="0">
                <a:solidFill>
                  <a:srgbClr val="FF0000"/>
                </a:solidFill>
              </a:rPr>
              <a:t>laryngoscopy </a:t>
            </a:r>
            <a:r>
              <a:rPr lang="en-US" sz="2000" dirty="0" smtClean="0"/>
              <a:t>since </a:t>
            </a:r>
            <a:r>
              <a:rPr lang="en-US" sz="2000" dirty="0"/>
              <a:t>the bore jet ventilation catheters are molded from floroplastic and non-flammable that offer greater advantage in laser surgery </a:t>
            </a:r>
            <a:r>
              <a:rPr lang="en-US" sz="2000" dirty="0" smtClean="0"/>
              <a:t>(</a:t>
            </a:r>
            <a:r>
              <a:rPr lang="en-US" sz="2000" dirty="0"/>
              <a:t>Galmen </a:t>
            </a:r>
            <a:r>
              <a:rPr lang="en-US" sz="2000" dirty="0" smtClean="0"/>
              <a:t>et </a:t>
            </a:r>
            <a:r>
              <a:rPr lang="en-US" sz="2000" dirty="0"/>
              <a:t>al., 2017). </a:t>
            </a:r>
            <a:endParaRPr lang="en-US" sz="2000" dirty="0"/>
          </a:p>
          <a:p>
            <a:r>
              <a:rPr lang="en-US" sz="2000" dirty="0" smtClean="0"/>
              <a:t>In </a:t>
            </a:r>
            <a:r>
              <a:rPr lang="en-US" sz="2000" dirty="0" smtClean="0">
                <a:solidFill>
                  <a:srgbClr val="FF0000"/>
                </a:solidFill>
              </a:rPr>
              <a:t>thoracic </a:t>
            </a:r>
            <a:r>
              <a:rPr lang="en-US" sz="2000" dirty="0">
                <a:solidFill>
                  <a:srgbClr val="FF0000"/>
                </a:solidFill>
              </a:rPr>
              <a:t>surgery </a:t>
            </a:r>
            <a:r>
              <a:rPr lang="en-US" sz="2000" dirty="0"/>
              <a:t>such as in preterm </a:t>
            </a:r>
            <a:r>
              <a:rPr lang="en-US" sz="2000" dirty="0" smtClean="0"/>
              <a:t>infants due to minimal conflict of space (Galmen et </a:t>
            </a:r>
            <a:r>
              <a:rPr lang="en-US" sz="2000" dirty="0"/>
              <a:t>al., </a:t>
            </a:r>
            <a:r>
              <a:rPr lang="en-US" sz="2000" dirty="0" smtClean="0"/>
              <a:t>2017). </a:t>
            </a:r>
          </a:p>
          <a:p>
            <a:r>
              <a:rPr lang="en-US" sz="2000" dirty="0" smtClean="0"/>
              <a:t>In </a:t>
            </a:r>
            <a:r>
              <a:rPr lang="en-US" sz="2000" dirty="0" smtClean="0">
                <a:solidFill>
                  <a:srgbClr val="FF0000"/>
                </a:solidFill>
              </a:rPr>
              <a:t>chronic </a:t>
            </a:r>
            <a:r>
              <a:rPr lang="en-US" sz="2000" dirty="0">
                <a:solidFill>
                  <a:srgbClr val="FF0000"/>
                </a:solidFill>
              </a:rPr>
              <a:t>lung </a:t>
            </a:r>
            <a:r>
              <a:rPr lang="en-US" sz="2000" dirty="0" smtClean="0">
                <a:solidFill>
                  <a:srgbClr val="FF0000"/>
                </a:solidFill>
              </a:rPr>
              <a:t>disease </a:t>
            </a:r>
            <a:r>
              <a:rPr lang="en-US" sz="2000" dirty="0" smtClean="0"/>
              <a:t>since it supports perfusion </a:t>
            </a:r>
            <a:r>
              <a:rPr lang="en-US" sz="2000" dirty="0"/>
              <a:t>and allowing easy escape of </a:t>
            </a:r>
            <a:r>
              <a:rPr lang="en-US" sz="2000" dirty="0" smtClean="0"/>
              <a:t>CO2 (Maitra </a:t>
            </a:r>
            <a:r>
              <a:rPr lang="en-US" sz="2000" dirty="0"/>
              <a:t>et al., </a:t>
            </a:r>
            <a:r>
              <a:rPr lang="en-US" sz="2000" dirty="0" smtClean="0"/>
              <a:t>2015). </a:t>
            </a:r>
          </a:p>
          <a:p>
            <a:r>
              <a:rPr lang="en-US" sz="2000" dirty="0" smtClean="0"/>
              <a:t>Effectiv</a:t>
            </a:r>
            <a:r>
              <a:rPr lang="en-US" sz="2000" dirty="0" smtClean="0"/>
              <a:t>e among </a:t>
            </a:r>
            <a:r>
              <a:rPr lang="en-US" sz="2000" dirty="0"/>
              <a:t>neonate with respiratory distress syndrome </a:t>
            </a:r>
            <a:r>
              <a:rPr lang="en-US" sz="2000" dirty="0" smtClean="0"/>
              <a:t>due to minimal constraints </a:t>
            </a:r>
            <a:r>
              <a:rPr lang="en-US" sz="2000" dirty="0"/>
              <a:t>on the right regions of the heart </a:t>
            </a:r>
            <a:r>
              <a:rPr lang="en-US" sz="2000" dirty="0" smtClean="0"/>
              <a:t>(</a:t>
            </a:r>
            <a:r>
              <a:rPr lang="en-US" sz="2000" dirty="0"/>
              <a:t>Galmen </a:t>
            </a:r>
            <a:r>
              <a:rPr lang="en-US" sz="2000" dirty="0" smtClean="0"/>
              <a:t>et </a:t>
            </a:r>
            <a:r>
              <a:rPr lang="en-US" sz="2000" dirty="0"/>
              <a:t>al., </a:t>
            </a:r>
            <a:r>
              <a:rPr lang="en-US" sz="2000" dirty="0" smtClean="0"/>
              <a:t>2017). </a:t>
            </a:r>
          </a:p>
          <a:p>
            <a:r>
              <a:rPr lang="en-US" sz="2000" dirty="0" smtClean="0"/>
              <a:t>In </a:t>
            </a:r>
            <a:r>
              <a:rPr lang="en-US" sz="2000" dirty="0"/>
              <a:t>effective during bronchopleural fistulae </a:t>
            </a:r>
            <a:endParaRPr lang="en-US" sz="2000" dirty="0" smtClean="0"/>
          </a:p>
          <a:p>
            <a:r>
              <a:rPr lang="en-US" sz="2000" dirty="0" smtClean="0"/>
              <a:t>In critical care due to lung </a:t>
            </a:r>
            <a:r>
              <a:rPr lang="en-US" sz="2000" dirty="0"/>
              <a:t>protection (Galmen et al., 2017)</a:t>
            </a:r>
            <a:endParaRPr lang="en-US" sz="2000" dirty="0"/>
          </a:p>
          <a:p>
            <a:endParaRPr lang="en-US" sz="2000" dirty="0"/>
          </a:p>
        </p:txBody>
      </p:sp>
    </p:spTree>
    <p:extLst>
      <p:ext uri="{BB962C8B-B14F-4D97-AF65-F5344CB8AC3E}">
        <p14:creationId xmlns:p14="http://schemas.microsoft.com/office/powerpoint/2010/main" val="1856231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50" y="1808225"/>
            <a:ext cx="8246070" cy="610820"/>
          </a:xfrm>
        </p:spPr>
        <p:txBody>
          <a:bodyPr>
            <a:normAutofit fontScale="90000"/>
          </a:bodyPr>
          <a:lstStyle/>
          <a:p>
            <a:pPr algn="l"/>
            <a:r>
              <a:rPr lang="en-US" b="1" dirty="0" smtClean="0"/>
              <a:t>Indication- HFOV</a:t>
            </a:r>
            <a:endParaRPr lang="en-US" b="1" dirty="0"/>
          </a:p>
        </p:txBody>
      </p:sp>
      <p:sp>
        <p:nvSpPr>
          <p:cNvPr id="3" name="Content Placeholder 2"/>
          <p:cNvSpPr>
            <a:spLocks noGrp="1"/>
          </p:cNvSpPr>
          <p:nvPr>
            <p:ph idx="1"/>
          </p:nvPr>
        </p:nvSpPr>
        <p:spPr>
          <a:xfrm>
            <a:off x="129150" y="3029865"/>
            <a:ext cx="8704185" cy="2877207"/>
          </a:xfrm>
        </p:spPr>
        <p:txBody>
          <a:bodyPr>
            <a:normAutofit/>
          </a:bodyPr>
          <a:lstStyle/>
          <a:p>
            <a:r>
              <a:rPr lang="en-US" sz="2000" dirty="0" smtClean="0"/>
              <a:t>It is highly </a:t>
            </a:r>
            <a:r>
              <a:rPr lang="en-US" sz="2000" dirty="0"/>
              <a:t>recommended for infant patients who not only have severe acute RDS but their lungs are unable to withstand high levels of tidal distending pressure (Carpi, 2017). </a:t>
            </a:r>
            <a:endParaRPr lang="en-US" sz="2000" dirty="0"/>
          </a:p>
        </p:txBody>
      </p:sp>
    </p:spTree>
    <p:extLst>
      <p:ext uri="{BB962C8B-B14F-4D97-AF65-F5344CB8AC3E}">
        <p14:creationId xmlns:p14="http://schemas.microsoft.com/office/powerpoint/2010/main" val="2949837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6549" y="1350110"/>
            <a:ext cx="8246071" cy="610820"/>
          </a:xfrm>
        </p:spPr>
        <p:txBody>
          <a:bodyPr>
            <a:noAutofit/>
          </a:bodyPr>
          <a:lstStyle/>
          <a:p>
            <a:r>
              <a:rPr lang="en-US" sz="2800" b="1" dirty="0" smtClean="0"/>
              <a:t>Optimal Extubation </a:t>
            </a:r>
            <a:r>
              <a:rPr lang="en-US" sz="2800" b="1" dirty="0"/>
              <a:t/>
            </a:r>
            <a:br>
              <a:rPr lang="en-US" sz="2800" b="1" dirty="0"/>
            </a:br>
            <a:endParaRPr lang="en-US" sz="2800" b="1" dirty="0"/>
          </a:p>
        </p:txBody>
      </p:sp>
      <p:sp>
        <p:nvSpPr>
          <p:cNvPr id="6" name="Content Placeholder 5"/>
          <p:cNvSpPr>
            <a:spLocks noGrp="1"/>
          </p:cNvSpPr>
          <p:nvPr>
            <p:ph sz="half" idx="2"/>
          </p:nvPr>
        </p:nvSpPr>
        <p:spPr>
          <a:xfrm>
            <a:off x="211688" y="3029865"/>
            <a:ext cx="4040188" cy="1679756"/>
          </a:xfrm>
        </p:spPr>
        <p:txBody>
          <a:bodyPr>
            <a:normAutofit/>
          </a:bodyPr>
          <a:lstStyle/>
          <a:p>
            <a:pPr marL="0" indent="0">
              <a:buNone/>
            </a:pPr>
            <a:r>
              <a:rPr lang="en-US" dirty="0" smtClean="0">
                <a:solidFill>
                  <a:srgbClr val="FFC000"/>
                </a:solidFill>
              </a:rPr>
              <a:t>HFJV</a:t>
            </a:r>
            <a:endParaRPr lang="en-US" dirty="0" smtClean="0">
              <a:solidFill>
                <a:srgbClr val="FFC000"/>
              </a:solidFill>
            </a:endParaRPr>
          </a:p>
          <a:p>
            <a:pPr marL="0" indent="0" algn="l">
              <a:buNone/>
            </a:pPr>
            <a:r>
              <a:rPr lang="en-US" dirty="0" smtClean="0">
                <a:solidFill>
                  <a:srgbClr val="FFC000"/>
                </a:solidFill>
              </a:rPr>
              <a:t> </a:t>
            </a:r>
            <a:r>
              <a:rPr lang="en-US" dirty="0" smtClean="0">
                <a:solidFill>
                  <a:srgbClr val="FFC000"/>
                </a:solidFill>
              </a:rPr>
              <a:t>- </a:t>
            </a:r>
            <a:r>
              <a:rPr lang="en-US" sz="1600" dirty="0" smtClean="0"/>
              <a:t>If PEEP </a:t>
            </a:r>
            <a:r>
              <a:rPr lang="en-US" sz="1600" dirty="0"/>
              <a:t>or MAP is less or between 7cm and 8cm H20 with FiO2 ≤ 0.35 and Jet PIP (less than 20 with a delta p less than 10) (Klein, 2020). </a:t>
            </a:r>
            <a:endParaRPr lang="en-US" sz="1600" dirty="0"/>
          </a:p>
        </p:txBody>
      </p:sp>
      <p:sp>
        <p:nvSpPr>
          <p:cNvPr id="10" name="Content Placeholder 5"/>
          <p:cNvSpPr>
            <a:spLocks noGrp="1"/>
          </p:cNvSpPr>
          <p:nvPr>
            <p:ph sz="half" idx="2"/>
          </p:nvPr>
        </p:nvSpPr>
        <p:spPr>
          <a:xfrm>
            <a:off x="4419295" y="3029865"/>
            <a:ext cx="4040188" cy="1527051"/>
          </a:xfrm>
        </p:spPr>
        <p:txBody>
          <a:bodyPr>
            <a:normAutofit/>
          </a:bodyPr>
          <a:lstStyle/>
          <a:p>
            <a:pPr marL="0" indent="0">
              <a:buNone/>
            </a:pPr>
            <a:r>
              <a:rPr lang="en-US" dirty="0" smtClean="0">
                <a:solidFill>
                  <a:srgbClr val="FFC000"/>
                </a:solidFill>
              </a:rPr>
              <a:t>HFOV </a:t>
            </a:r>
            <a:endParaRPr lang="en-US" dirty="0">
              <a:solidFill>
                <a:srgbClr val="FFC000"/>
              </a:solidFill>
            </a:endParaRPr>
          </a:p>
          <a:p>
            <a:pPr marL="0" indent="0" algn="l">
              <a:buNone/>
            </a:pPr>
            <a:r>
              <a:rPr lang="en-US" sz="1600" dirty="0" smtClean="0">
                <a:solidFill>
                  <a:srgbClr val="FFC000"/>
                </a:solidFill>
              </a:rPr>
              <a:t>- </a:t>
            </a:r>
            <a:r>
              <a:rPr lang="en-US" sz="1600" dirty="0" smtClean="0"/>
              <a:t>Among </a:t>
            </a:r>
            <a:r>
              <a:rPr lang="en-US" sz="1600" dirty="0"/>
              <a:t>infants born with extremely low birth weight (</a:t>
            </a:r>
            <a:r>
              <a:rPr lang="en-US" sz="1600" dirty="0" smtClean="0"/>
              <a:t>ELBW), it was found that feasible levels are at MAP </a:t>
            </a:r>
            <a:r>
              <a:rPr lang="en-US" sz="1600" dirty="0"/>
              <a:t>≤6 cm H</a:t>
            </a:r>
            <a:r>
              <a:rPr lang="en-US" sz="1600" baseline="-25000" dirty="0"/>
              <a:t>2</a:t>
            </a:r>
            <a:r>
              <a:rPr lang="en-US" sz="1600" dirty="0"/>
              <a:t>O with FiO</a:t>
            </a:r>
            <a:r>
              <a:rPr lang="en-US" sz="1600" baseline="-25000" dirty="0"/>
              <a:t>2</a:t>
            </a:r>
            <a:r>
              <a:rPr lang="en-US" sz="1600" dirty="0"/>
              <a:t> ≤0.25 (Tana et al., 2018).</a:t>
            </a:r>
            <a:r>
              <a:rPr lang="en-US" sz="1600" dirty="0" smtClean="0"/>
              <a:t> </a:t>
            </a:r>
            <a:endParaRPr lang="en-US" sz="1600" dirty="0"/>
          </a:p>
        </p:txBody>
      </p:sp>
      <p:sp>
        <p:nvSpPr>
          <p:cNvPr id="5" name="Content Placeholder 5"/>
          <p:cNvSpPr>
            <a:spLocks noGrp="1"/>
          </p:cNvSpPr>
          <p:nvPr>
            <p:ph sz="half" idx="2"/>
          </p:nvPr>
        </p:nvSpPr>
        <p:spPr>
          <a:xfrm>
            <a:off x="143555" y="1806194"/>
            <a:ext cx="8704185" cy="612852"/>
          </a:xfrm>
        </p:spPr>
        <p:txBody>
          <a:bodyPr>
            <a:normAutofit/>
          </a:bodyPr>
          <a:lstStyle/>
          <a:p>
            <a:pPr algn="l"/>
            <a:r>
              <a:rPr lang="en-US" sz="1600" dirty="0" smtClean="0"/>
              <a:t>Extubation </a:t>
            </a:r>
            <a:r>
              <a:rPr lang="en-US" sz="1600" dirty="0"/>
              <a:t>for HF is ideal when the peak aspiratory pressure is around 8 cm H2O with FiO2 less than </a:t>
            </a:r>
            <a:r>
              <a:rPr lang="en-US" sz="1600" dirty="0" smtClean="0"/>
              <a:t>0.30 (Sant’Anna </a:t>
            </a:r>
            <a:r>
              <a:rPr lang="en-US" sz="1600" dirty="0"/>
              <a:t>and </a:t>
            </a:r>
            <a:r>
              <a:rPr lang="en-US" sz="1600" dirty="0" smtClean="0"/>
              <a:t>Keszler, 2012). </a:t>
            </a:r>
            <a:endParaRPr lang="en-US" sz="1600" dirty="0"/>
          </a:p>
        </p:txBody>
      </p:sp>
    </p:spTree>
    <p:extLst>
      <p:ext uri="{BB962C8B-B14F-4D97-AF65-F5344CB8AC3E}">
        <p14:creationId xmlns:p14="http://schemas.microsoft.com/office/powerpoint/2010/main" val="4170783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810" y="1197405"/>
            <a:ext cx="8246070" cy="610820"/>
          </a:xfrm>
        </p:spPr>
        <p:txBody>
          <a:bodyPr>
            <a:normAutofit/>
          </a:bodyPr>
          <a:lstStyle/>
          <a:p>
            <a:pPr algn="l"/>
            <a:r>
              <a:rPr lang="en-US" sz="2400" b="1" dirty="0" smtClean="0"/>
              <a:t>References</a:t>
            </a:r>
            <a:endParaRPr lang="en-US" sz="2400" b="1" dirty="0"/>
          </a:p>
        </p:txBody>
      </p:sp>
      <p:sp>
        <p:nvSpPr>
          <p:cNvPr id="3" name="Content Placeholder 2"/>
          <p:cNvSpPr>
            <a:spLocks noGrp="1"/>
          </p:cNvSpPr>
          <p:nvPr>
            <p:ph idx="1"/>
          </p:nvPr>
        </p:nvSpPr>
        <p:spPr>
          <a:xfrm>
            <a:off x="118474" y="1655520"/>
            <a:ext cx="9025525" cy="3359510"/>
          </a:xfrm>
        </p:spPr>
        <p:txBody>
          <a:bodyPr>
            <a:noAutofit/>
          </a:bodyPr>
          <a:lstStyle/>
          <a:p>
            <a:r>
              <a:rPr lang="en-US" sz="1000" dirty="0" smtClean="0"/>
              <a:t>Carpi</a:t>
            </a:r>
            <a:r>
              <a:rPr lang="en-US" sz="1000" dirty="0"/>
              <a:t>, M. (2017). High-Frequency Jet Ventilation in Preterm Infants: Is There Still Room for It? </a:t>
            </a:r>
            <a:r>
              <a:rPr lang="en-US" sz="1000" i="1" dirty="0"/>
              <a:t>Respiratory Care, 62 </a:t>
            </a:r>
            <a:r>
              <a:rPr lang="en-US" sz="1000" dirty="0"/>
              <a:t>(7) 997-998; DOI: 10.4187/respcare.05647 </a:t>
            </a:r>
          </a:p>
          <a:p>
            <a:r>
              <a:rPr lang="en-US" sz="1000" dirty="0" smtClean="0"/>
              <a:t>Galmén</a:t>
            </a:r>
            <a:r>
              <a:rPr lang="en-US" sz="1000" dirty="0"/>
              <a:t>, K., Harbut, P., Freedman, J., &amp; Jakobsson, J. G. (2017). The use of high-frequency ventilation during general anesthesia: An update. </a:t>
            </a:r>
            <a:r>
              <a:rPr lang="en-US" sz="1000" i="1" dirty="0"/>
              <a:t>F1000Research</a:t>
            </a:r>
            <a:r>
              <a:rPr lang="en-US" sz="1000" dirty="0"/>
              <a:t>, </a:t>
            </a:r>
            <a:r>
              <a:rPr lang="en-US" sz="1000" i="1" dirty="0"/>
              <a:t>6</a:t>
            </a:r>
            <a:r>
              <a:rPr lang="en-US" sz="1000" dirty="0"/>
              <a:t>, 756. </a:t>
            </a:r>
            <a:r>
              <a:rPr lang="en-US" sz="1000" dirty="0">
                <a:hlinkClick r:id="rId3"/>
              </a:rPr>
              <a:t>https://doi.org/10.12688/f1000research.10823</a:t>
            </a:r>
            <a:r>
              <a:rPr lang="en-US" sz="1000" dirty="0"/>
              <a:t>.</a:t>
            </a:r>
          </a:p>
          <a:p>
            <a:r>
              <a:rPr lang="en-US" sz="1000" dirty="0"/>
              <a:t>Gupta P, Green JW, Tang X, et al. (2014). Comparison of High-Frequency Oscillatory Ventilation and Conventional Mechanical Ventilation in Pediatric Respiratory Failure. </a:t>
            </a:r>
            <a:r>
              <a:rPr lang="en-US" sz="1000" i="1" dirty="0"/>
              <a:t>JAMA Pediatr, 168</a:t>
            </a:r>
            <a:r>
              <a:rPr lang="en-US" sz="1000" dirty="0"/>
              <a:t> (3):243–249. doi:10.1001/jamapediatrics.2013.4463</a:t>
            </a:r>
          </a:p>
          <a:p>
            <a:r>
              <a:rPr lang="en-US" sz="1000" dirty="0"/>
              <a:t>Klein, J. (2018). Management strategies with high frequency jet ventilation in neonates. </a:t>
            </a:r>
            <a:r>
              <a:rPr lang="en-US" sz="1000" i="1" dirty="0"/>
              <a:t>University of Iowa Stead Family Children’s Hospital</a:t>
            </a:r>
            <a:r>
              <a:rPr lang="en-US" sz="1000" dirty="0"/>
              <a:t>. Retrieved on 29 November 2020 from https://uichildrens.org/health-library/management-strategies-high-frequency-jet-ventilation-neonates</a:t>
            </a:r>
          </a:p>
          <a:p>
            <a:r>
              <a:rPr lang="en-US" sz="1000" dirty="0"/>
              <a:t>Maitra S, Bhattacharjee S., &amp; Khanna P., et al. (2015). High-frequency ventilation does not provide mortality benefit in comparison with conventional lung-protective ventilation in acute respiratory distress syndrome: A Meta-analysis of the randomized controlled trials. </a:t>
            </a:r>
            <a:r>
              <a:rPr lang="en-US" sz="1000" i="1" dirty="0"/>
              <a:t>Anesthesiology, 122</a:t>
            </a:r>
            <a:r>
              <a:rPr lang="en-US" sz="1000" dirty="0"/>
              <a:t>(4):841–51. 10.1097/ALN.000000000000030</a:t>
            </a:r>
          </a:p>
          <a:p>
            <a:r>
              <a:rPr lang="en-US" sz="1000" dirty="0"/>
              <a:t>Meyers, M., Rodrigues, N., &amp; Ari, A. (2019). High-frequency oscillatory ventilation: A narrative review. </a:t>
            </a:r>
            <a:r>
              <a:rPr lang="en-US" sz="1000" i="1" dirty="0"/>
              <a:t>Canadian journal of respiratory therapy</a:t>
            </a:r>
            <a:r>
              <a:rPr lang="en-US" sz="1000" dirty="0"/>
              <a:t>, </a:t>
            </a:r>
            <a:r>
              <a:rPr lang="en-US" sz="1000" i="1" dirty="0"/>
              <a:t>55</a:t>
            </a:r>
            <a:r>
              <a:rPr lang="en-US" sz="1000" dirty="0"/>
              <a:t>, 40–46. https://doi.org/10.29390/cjrt-2019-004</a:t>
            </a:r>
          </a:p>
          <a:p>
            <a:r>
              <a:rPr lang="en-US" sz="1000" dirty="0" smtClean="0"/>
              <a:t>Sant’Anna</a:t>
            </a:r>
            <a:r>
              <a:rPr lang="en-US" sz="1000" dirty="0"/>
              <a:t>, D., and Keszler, M. (2012). Weaning Infants from Mechanical Ventilation. </a:t>
            </a:r>
            <a:r>
              <a:rPr lang="en-US" sz="1000" i="1" dirty="0"/>
              <a:t>Clin Perinatol, 39,</a:t>
            </a:r>
            <a:r>
              <a:rPr lang="en-US" sz="1000" dirty="0"/>
              <a:t> 543–562 Doi: 10.1016/j.clp.2012.06.003</a:t>
            </a:r>
          </a:p>
          <a:p>
            <a:r>
              <a:rPr lang="en-US" sz="1000" dirty="0"/>
              <a:t>Szymankiewicz, M., Vidyasagar, D., &amp; Gadzinowski, J. (2005). Predictors of successful extubation of preterm low-birth-weight infants with respiratory distress syndrome. </a:t>
            </a:r>
            <a:r>
              <a:rPr lang="en-US" sz="1000" i="1" dirty="0"/>
              <a:t>Pediatr Crit Care Med, 6</a:t>
            </a:r>
            <a:r>
              <a:rPr lang="en-US" sz="1000" dirty="0"/>
              <a:t> (1), 44-50 DOI: 10.1097/01.PCC.0000149136.28598.14</a:t>
            </a:r>
          </a:p>
          <a:p>
            <a:r>
              <a:rPr lang="en-US" sz="1000" dirty="0"/>
              <a:t>Tana, M., Lio, A., Tirone C &amp; Aurilia, C et al. (2018). Extubation from high-frequency oscillatory ventilation in extremely low birth weight infants: a prospective observational study. </a:t>
            </a:r>
            <a:r>
              <a:rPr lang="en-US" sz="1000" i="1" dirty="0"/>
              <a:t>BMJ Pediatrics Open,</a:t>
            </a:r>
            <a:r>
              <a:rPr lang="en-US" sz="1000" dirty="0"/>
              <a:t> 2:e000350, 1-7 Doi: 10.1136/bmjpo-2018-000350</a:t>
            </a:r>
          </a:p>
          <a:p>
            <a:endParaRPr lang="en-US" sz="1000" dirty="0"/>
          </a:p>
        </p:txBody>
      </p:sp>
    </p:spTree>
    <p:extLst>
      <p:ext uri="{BB962C8B-B14F-4D97-AF65-F5344CB8AC3E}">
        <p14:creationId xmlns:p14="http://schemas.microsoft.com/office/powerpoint/2010/main" val="40346747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927</TotalTime>
  <Words>1147</Words>
  <Application>Microsoft Office PowerPoint</Application>
  <PresentationFormat>On-screen Show (16:9)</PresentationFormat>
  <Paragraphs>69</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HF Jet Ventilation vs HF Oscillatory Ventilation in Pediatric Care</vt:lpstr>
      <vt:lpstr>Objectives</vt:lpstr>
      <vt:lpstr>HFJV…..</vt:lpstr>
      <vt:lpstr>HFOV…..</vt:lpstr>
      <vt:lpstr>Indication- HFJV</vt:lpstr>
      <vt:lpstr>Indication- HFOV</vt:lpstr>
      <vt:lpstr>Optimal Extubation  </vt:lpstr>
      <vt:lpstr>References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USER</cp:lastModifiedBy>
  <cp:revision>148</cp:revision>
  <dcterms:created xsi:type="dcterms:W3CDTF">2013-08-21T19:17:07Z</dcterms:created>
  <dcterms:modified xsi:type="dcterms:W3CDTF">2020-11-29T08:47:34Z</dcterms:modified>
</cp:coreProperties>
</file>